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5362a18e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5362a18e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5362a18e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5362a18e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5362a18e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5362a18e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5362a18e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5362a18e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5362a18e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5362a18e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5362a18e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5362a18e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5362a18e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5362a18e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5362a18e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5362a18e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5362a18ee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5362a18ee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5362a18ee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5362a18ee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5362a18ee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5362a18e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5362a18ee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5362a18ee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1ef4971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1ef4971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5362a18e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5362a18e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5362a18e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5362a18e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5362a18e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5362a18e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1f47ab6b7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1f47ab6b7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5362a18e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5362a18e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5362a18e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5362a18e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Relationship Id="rId6" Type="http://schemas.openxmlformats.org/officeDocument/2006/relationships/image" Target="../media/image12.png"/><Relationship Id="rId7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4.png"/><Relationship Id="rId5" Type="http://schemas.openxmlformats.org/officeDocument/2006/relationships/image" Target="../media/image3.jp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468425" y="1552125"/>
            <a:ext cx="55329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4800"/>
              <a:t>iSearch+</a:t>
            </a:r>
            <a:endParaRPr b="1" sz="4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000"/>
              <a:t>Smart News Search Engine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913525" y="4292800"/>
            <a:ext cx="4087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Group  Members: Yifan Wang, Qi Jiang, Jingyang Guo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Front end</a:t>
            </a:r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b="0" l="1110" r="-1109" t="0"/>
          <a:stretch/>
        </p:blipFill>
        <p:spPr>
          <a:xfrm>
            <a:off x="1449900" y="1091575"/>
            <a:ext cx="6842747" cy="3747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2"/>
          <p:cNvSpPr txBox="1"/>
          <p:nvPr/>
        </p:nvSpPr>
        <p:spPr>
          <a:xfrm>
            <a:off x="6445300" y="204675"/>
            <a:ext cx="21939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400">
                <a:solidFill>
                  <a:srgbClr val="F3F3F3"/>
                </a:solidFill>
              </a:rPr>
              <a:t>“</a:t>
            </a:r>
            <a:r>
              <a:rPr b="1" lang="zh-CN" sz="2400">
                <a:solidFill>
                  <a:srgbClr val="F3F3F3"/>
                </a:solidFill>
              </a:rPr>
              <a:t>Data Visualization”</a:t>
            </a:r>
            <a:endParaRPr b="1"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Web server</a:t>
            </a:r>
            <a:endParaRPr b="1" sz="3600"/>
          </a:p>
        </p:txBody>
      </p:sp>
      <p:sp>
        <p:nvSpPr>
          <p:cNvPr id="213" name="Google Shape;213;p23"/>
          <p:cNvSpPr txBox="1"/>
          <p:nvPr>
            <p:ph idx="1" type="body"/>
          </p:nvPr>
        </p:nvSpPr>
        <p:spPr>
          <a:xfrm>
            <a:off x="1350450" y="1492225"/>
            <a:ext cx="6443100" cy="3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zh-CN" sz="3000"/>
              <a:t>Framework: Python Tornado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zh-CN" sz="3000"/>
              <a:t>Deployed platform: AWS EC2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zh-CN" sz="3000"/>
              <a:t>Reverse proxy: Nginx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Web server</a:t>
            </a:r>
            <a:endParaRPr b="1" sz="3600"/>
          </a:p>
        </p:txBody>
      </p:sp>
      <p:sp>
        <p:nvSpPr>
          <p:cNvPr id="219" name="Google Shape;219;p24"/>
          <p:cNvSpPr txBox="1"/>
          <p:nvPr>
            <p:ph idx="1" type="body"/>
          </p:nvPr>
        </p:nvSpPr>
        <p:spPr>
          <a:xfrm>
            <a:off x="1126100" y="1428200"/>
            <a:ext cx="2871000" cy="33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Why Tornado?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800"/>
              <a:t>Real-time web server: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800"/>
              <a:t>Tornado was built to support async operations, even earier than Python!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20" name="Google Shape;2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0025" y="1749350"/>
            <a:ext cx="3631008" cy="9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4"/>
          <p:cNvSpPr txBox="1"/>
          <p:nvPr>
            <p:ph idx="1" type="body"/>
          </p:nvPr>
        </p:nvSpPr>
        <p:spPr>
          <a:xfrm>
            <a:off x="5125200" y="3018700"/>
            <a:ext cx="3630900" cy="7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/>
              <a:t>Tornado: Real Time Web Server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Web server</a:t>
            </a:r>
            <a:endParaRPr b="1" sz="3600"/>
          </a:p>
        </p:txBody>
      </p:sp>
      <p:sp>
        <p:nvSpPr>
          <p:cNvPr id="227" name="Google Shape;227;p25"/>
          <p:cNvSpPr txBox="1"/>
          <p:nvPr>
            <p:ph idx="1" type="body"/>
          </p:nvPr>
        </p:nvSpPr>
        <p:spPr>
          <a:xfrm>
            <a:off x="1126100" y="1166675"/>
            <a:ext cx="2764500" cy="33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/>
              <a:t>Why Nginx?</a:t>
            </a:r>
            <a:endParaRPr sz="24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zh-CN" sz="1800"/>
              <a:t>Isolate front end and back end more clearly.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 sz="1800"/>
              <a:t>Load balance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CN" sz="1800"/>
              <a:t>Simpler to filter data stream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28" name="Google Shape;2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475" y="1555138"/>
            <a:ext cx="4842099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Crawler</a:t>
            </a:r>
            <a:endParaRPr b="1" sz="3600"/>
          </a:p>
        </p:txBody>
      </p:sp>
      <p:sp>
        <p:nvSpPr>
          <p:cNvPr id="234" name="Google Shape;234;p26"/>
          <p:cNvSpPr txBox="1"/>
          <p:nvPr>
            <p:ph idx="1" type="body"/>
          </p:nvPr>
        </p:nvSpPr>
        <p:spPr>
          <a:xfrm>
            <a:off x="1075350" y="1501425"/>
            <a:ext cx="7568100" cy="3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Typical parallel computing issue:</a:t>
            </a:r>
            <a:endParaRPr sz="2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2400"/>
              <a:t>News sources and articles have no relationship with each other.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2400"/>
              <a:t>2.    Use </a:t>
            </a:r>
            <a:r>
              <a:rPr b="1" lang="zh-CN" sz="2400"/>
              <a:t>multi-threaded</a:t>
            </a:r>
            <a:r>
              <a:rPr lang="zh-CN" sz="2400"/>
              <a:t> technique to speed up crawling   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Crawler</a:t>
            </a:r>
            <a:endParaRPr b="1" sz="3600"/>
          </a:p>
        </p:txBody>
      </p:sp>
      <p:sp>
        <p:nvSpPr>
          <p:cNvPr id="240" name="Google Shape;240;p27"/>
          <p:cNvSpPr txBox="1"/>
          <p:nvPr>
            <p:ph idx="1" type="body"/>
          </p:nvPr>
        </p:nvSpPr>
        <p:spPr>
          <a:xfrm>
            <a:off x="1075350" y="1501425"/>
            <a:ext cx="7568100" cy="3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zh-CN" sz="2400"/>
              <a:t>Typical parallel computing issue:</a:t>
            </a:r>
            <a:endParaRPr sz="2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2400"/>
              <a:t>News sources and articles have no relationship with each other.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2400"/>
              <a:t>2.    Use </a:t>
            </a:r>
            <a:r>
              <a:rPr b="1" lang="zh-CN" sz="2400"/>
              <a:t>multi-threaded</a:t>
            </a:r>
            <a:r>
              <a:rPr lang="zh-CN" sz="2400"/>
              <a:t> technique to speed up crawling   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Searcher</a:t>
            </a:r>
            <a:endParaRPr b="1" sz="3600"/>
          </a:p>
        </p:txBody>
      </p:sp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4295350" y="1693763"/>
            <a:ext cx="4608900" cy="18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Parellel</a:t>
            </a:r>
            <a:endParaRPr b="1" sz="3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lang="zh-C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Look up inverted index table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lang="zh-C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Sort the document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Char char="●"/>
            </a:pPr>
            <a:r>
              <a:rPr lang="zh-CN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 to users </a:t>
            </a:r>
            <a:endParaRPr sz="2400"/>
          </a:p>
        </p:txBody>
      </p:sp>
      <p:pic>
        <p:nvPicPr>
          <p:cNvPr id="247" name="Google Shape;2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850" y="1896301"/>
            <a:ext cx="2845400" cy="14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Storage</a:t>
            </a:r>
            <a:endParaRPr b="1" sz="3600"/>
          </a:p>
        </p:txBody>
      </p:sp>
      <p:pic>
        <p:nvPicPr>
          <p:cNvPr id="253" name="Google Shape;2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1250" y="1361172"/>
            <a:ext cx="2625525" cy="13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1651" y="1231550"/>
            <a:ext cx="1409526" cy="1591002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 txBox="1"/>
          <p:nvPr>
            <p:ph type="title"/>
          </p:nvPr>
        </p:nvSpPr>
        <p:spPr>
          <a:xfrm>
            <a:off x="5491713" y="2954900"/>
            <a:ext cx="1409400" cy="3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400"/>
              <a:t>Amazon RDS</a:t>
            </a:r>
            <a:endParaRPr b="1" sz="1400"/>
          </a:p>
        </p:txBody>
      </p:sp>
      <p:sp>
        <p:nvSpPr>
          <p:cNvPr id="256" name="Google Shape;256;p29"/>
          <p:cNvSpPr txBox="1"/>
          <p:nvPr>
            <p:ph idx="1" type="body"/>
          </p:nvPr>
        </p:nvSpPr>
        <p:spPr>
          <a:xfrm>
            <a:off x="1151550" y="3438900"/>
            <a:ext cx="3381600" cy="13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Inverted index table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Documents</a:t>
            </a:r>
            <a:r>
              <a:rPr lang="zh-CN" sz="2400"/>
              <a:t> 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User data</a:t>
            </a:r>
            <a:endParaRPr sz="2400"/>
          </a:p>
        </p:txBody>
      </p:sp>
      <p:sp>
        <p:nvSpPr>
          <p:cNvPr id="257" name="Google Shape;257;p29"/>
          <p:cNvSpPr txBox="1"/>
          <p:nvPr>
            <p:ph idx="1" type="body"/>
          </p:nvPr>
        </p:nvSpPr>
        <p:spPr>
          <a:xfrm>
            <a:off x="4892775" y="3456250"/>
            <a:ext cx="3381600" cy="13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 User data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zh-CN" sz="2400"/>
              <a:t>...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/>
          <p:nvPr>
            <p:ph idx="1" type="body"/>
          </p:nvPr>
        </p:nvSpPr>
        <p:spPr>
          <a:xfrm>
            <a:off x="1297500" y="1420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[1] </a:t>
            </a:r>
            <a:r>
              <a:rPr lang="zh-CN" sz="1200"/>
              <a:t>Brin S, Page L. The anatomy of a large-scale hypertextual web search engine[J]. Computer networks and ISDN systems, 1998, 30(1-7): 107-117.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[2] Thelwall M. A web crawler design for data mining[J]. Journal of Information Science, 2001, 27(5): 319-325.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[3] Paramkusham S. NLTK: THE NATURAL LANGUAGE TOOLKIT[J].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[4] Sauls C, Leithead T, Tokumi R. Synonym and similar word page search: U.S. Patent 7,822,763[P]. 2010-10-26.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[5]  Zaharia, Matei, et al., ``Spark: Cluster computing with working sets.'', HotCloud 10.10-10 (2010): 95.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1200"/>
              <a:t>[6] Isele, Robert, et al. "LDspider: An open-source crawling framework for the Web of Linked Data." 9th International Semantic Web Conference (ISWC2010). 2010.</a:t>
            </a:r>
            <a:endParaRPr sz="1200"/>
          </a:p>
        </p:txBody>
      </p:sp>
      <p:sp>
        <p:nvSpPr>
          <p:cNvPr id="263" name="Google Shape;263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References</a:t>
            </a:r>
            <a:endParaRPr b="1" sz="3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 txBox="1"/>
          <p:nvPr>
            <p:ph idx="1" type="body"/>
          </p:nvPr>
        </p:nvSpPr>
        <p:spPr>
          <a:xfrm>
            <a:off x="1297500" y="1338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[7]  Kreps, Jay, Neha Narkhede, and Jun Rao. "Kafka: A distributed messaging system for log processing." Proceedings of the NetDB. 2011.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[8]  Ranjan, Rajiv. "Streaming big data processing in datacenter clouds." IEEE Cloud Computing 1.1 (2014): 78-83.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[9] Pang, Bo, and Lillian Lee. "Opinion mining and sentiment analysis." Foundations and Trends® in Information Retrieval 2.1–2 (2008): 1-135.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[10] Alexander, Carol. Market models: A guide to financial data analysis. John Wiley \&amp; Sons, 2001.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CN" sz="1200"/>
              <a:t>[11] Brin, Sergey, and Lawrence Page. "The anatomy of a large-scale hypertextual web search engine." Computer networks and ISDN systems 30.1-7 (1998): 107-117.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zh-CN" sz="1200"/>
              <a:t>[12] Lei, Yuangui, Victoria Uren, and Enrico Motta. "Semsearch: A search engine for the semantic web." International Conference on Knowledge Engineering and Knowledge Management. Springer, Berlin, Heidelberg, 2006.</a:t>
            </a:r>
            <a:endParaRPr sz="1200"/>
          </a:p>
        </p:txBody>
      </p:sp>
      <p:sp>
        <p:nvSpPr>
          <p:cNvPr id="269" name="Google Shape;269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References</a:t>
            </a:r>
            <a:endParaRPr b="1"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002950" y="170575"/>
            <a:ext cx="7900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Search  Engines</a:t>
            </a:r>
            <a:endParaRPr b="1" sz="3600"/>
          </a:p>
        </p:txBody>
      </p:sp>
      <p:pic>
        <p:nvPicPr>
          <p:cNvPr id="141" name="Google Shape;14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3825" y="1079000"/>
            <a:ext cx="3551700" cy="12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8700" y="2855900"/>
            <a:ext cx="3197405" cy="177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2800" y="865800"/>
            <a:ext cx="2369225" cy="177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55444" y="1816675"/>
            <a:ext cx="2988469" cy="224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55450" y="3720377"/>
            <a:ext cx="2988475" cy="117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3305550" y="2015000"/>
            <a:ext cx="2532900" cy="10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CN" sz="3600"/>
              <a:t>Thank you</a:t>
            </a:r>
            <a:endParaRPr sz="3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002950" y="170575"/>
            <a:ext cx="7900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Overall architecture</a:t>
            </a:r>
            <a:endParaRPr b="1" sz="3600"/>
          </a:p>
        </p:txBody>
      </p:sp>
      <p:sp>
        <p:nvSpPr>
          <p:cNvPr id="151" name="Google Shape;151;p15"/>
          <p:cNvSpPr txBox="1"/>
          <p:nvPr/>
        </p:nvSpPr>
        <p:spPr>
          <a:xfrm>
            <a:off x="4026213" y="4127575"/>
            <a:ext cx="47157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1086625" y="1262850"/>
            <a:ext cx="2629200" cy="36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AutoNum type="arabicPeriod"/>
            </a:pPr>
            <a:r>
              <a:rPr lang="zh-CN" sz="2400">
                <a:solidFill>
                  <a:srgbClr val="FFFFFF"/>
                </a:solidFill>
              </a:rPr>
              <a:t>Front end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AutoNum type="arabicPeriod"/>
            </a:pPr>
            <a:r>
              <a:rPr lang="zh-CN" sz="2400">
                <a:solidFill>
                  <a:srgbClr val="FFFFFF"/>
                </a:solidFill>
              </a:rPr>
              <a:t>Web server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AutoNum type="arabicPeriod"/>
            </a:pPr>
            <a:r>
              <a:rPr lang="zh-CN" sz="2400">
                <a:solidFill>
                  <a:srgbClr val="FFFFFF"/>
                </a:solidFill>
              </a:rPr>
              <a:t>Parallel layer</a:t>
            </a:r>
            <a:endParaRPr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AutoNum type="arabicPeriod"/>
            </a:pPr>
            <a:r>
              <a:rPr lang="zh-CN" sz="2400">
                <a:solidFill>
                  <a:srgbClr val="FFFFFF"/>
                </a:solidFill>
              </a:rPr>
              <a:t>Storage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53" name="Google Shape;15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6226" y="1084675"/>
            <a:ext cx="4191125" cy="34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Main</a:t>
            </a:r>
            <a:r>
              <a:rPr b="1" lang="zh-CN" sz="3600"/>
              <a:t> flowchart</a:t>
            </a:r>
            <a:endParaRPr b="1" sz="3600"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9788" y="1125250"/>
            <a:ext cx="5224426" cy="35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Technique Stack</a:t>
            </a:r>
            <a:endParaRPr b="1" sz="3600"/>
          </a:p>
        </p:txBody>
      </p:sp>
      <p:pic>
        <p:nvPicPr>
          <p:cNvPr id="165" name="Google Shape;16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100" y="1243924"/>
            <a:ext cx="1898100" cy="97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538" y="3189498"/>
            <a:ext cx="3220457" cy="10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9563" y="2805550"/>
            <a:ext cx="2886075" cy="158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31875" y="1102100"/>
            <a:ext cx="2260030" cy="117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2400" y="1178300"/>
            <a:ext cx="1484725" cy="148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Front end</a:t>
            </a: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6175" y="1194613"/>
            <a:ext cx="1843600" cy="184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3763" y="2932825"/>
            <a:ext cx="2018976" cy="2018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3349" y="1828600"/>
            <a:ext cx="3592924" cy="210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</a:t>
            </a:r>
            <a:r>
              <a:rPr b="1" lang="zh-CN" sz="3600"/>
              <a:t>Front end</a:t>
            </a:r>
            <a:r>
              <a:rPr b="1" lang="zh-CN"/>
              <a:t> </a:t>
            </a:r>
            <a:endParaRPr b="1" sz="3600"/>
          </a:p>
        </p:txBody>
      </p:sp>
      <p:sp>
        <p:nvSpPr>
          <p:cNvPr id="183" name="Google Shape;183;p19"/>
          <p:cNvSpPr txBox="1"/>
          <p:nvPr/>
        </p:nvSpPr>
        <p:spPr>
          <a:xfrm>
            <a:off x="3964600" y="4305175"/>
            <a:ext cx="40365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25" y="1087800"/>
            <a:ext cx="6669974" cy="3652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Front end</a:t>
            </a:r>
            <a:r>
              <a:rPr b="1" lang="zh-CN"/>
              <a:t> </a:t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515800" y="1117725"/>
            <a:ext cx="6691500" cy="33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1" name="Google Shape;191;p20"/>
          <p:cNvSpPr txBox="1"/>
          <p:nvPr/>
        </p:nvSpPr>
        <p:spPr>
          <a:xfrm>
            <a:off x="3964600" y="4305175"/>
            <a:ext cx="40365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60" y="1117725"/>
            <a:ext cx="6819838" cy="372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/>
              <a:t>Modules - Front end</a:t>
            </a:r>
            <a:r>
              <a:rPr b="1" lang="zh-CN"/>
              <a:t> </a:t>
            </a:r>
            <a:endParaRPr b="1"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1515800" y="1117725"/>
            <a:ext cx="6691500" cy="33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99" name="Google Shape;199;p21"/>
          <p:cNvSpPr txBox="1"/>
          <p:nvPr/>
        </p:nvSpPr>
        <p:spPr>
          <a:xfrm>
            <a:off x="3964600" y="4305175"/>
            <a:ext cx="40365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00" name="Google Shape;200;p21"/>
          <p:cNvPicPr preferRelativeResize="0"/>
          <p:nvPr/>
        </p:nvPicPr>
        <p:blipFill rotWithShape="1">
          <a:blip r:embed="rId3">
            <a:alphaModFix/>
          </a:blip>
          <a:srcRect b="0" l="0" r="0" t="1234"/>
          <a:stretch/>
        </p:blipFill>
        <p:spPr>
          <a:xfrm>
            <a:off x="1363400" y="1138184"/>
            <a:ext cx="6844398" cy="3610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